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9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0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1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2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4"/>
  </p:sldMasterIdLst>
  <p:notesMasterIdLst>
    <p:notesMasterId r:id="rId18"/>
  </p:notesMasterIdLst>
  <p:handoutMasterIdLst>
    <p:handoutMasterId r:id="rId19"/>
  </p:handoutMasterIdLst>
  <p:sldIdLst>
    <p:sldId id="271" r:id="rId5"/>
    <p:sldId id="273" r:id="rId6"/>
    <p:sldId id="279" r:id="rId7"/>
    <p:sldId id="259" r:id="rId8"/>
    <p:sldId id="278" r:id="rId9"/>
    <p:sldId id="280" r:id="rId10"/>
    <p:sldId id="274" r:id="rId11"/>
    <p:sldId id="276" r:id="rId12"/>
    <p:sldId id="277" r:id="rId13"/>
    <p:sldId id="272" r:id="rId14"/>
    <p:sldId id="275" r:id="rId15"/>
    <p:sldId id="281" r:id="rId16"/>
    <p:sldId id="282" r:id="rId17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80"/>
  </p:normalViewPr>
  <p:slideViewPr>
    <p:cSldViewPr snapToGrid="0" snapToObjects="1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21EAB02-C5D7-441F-94E1-1DFAF8438C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1ECA3A-1DAA-4857-A79C-BD305F8FD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E0152-FD71-476E-93B4-2748553546FC}" type="datetimeFigureOut">
              <a:rPr lang="fr-FR" smtClean="0"/>
              <a:t>23/06/2021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882947-8B7E-474F-B2B9-8F7B6419AD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524388-0661-40D8-A5D4-4FDBAC9D35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74615-8211-4040-8E35-D931AC58C4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453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18C28-E326-4E30-9CF2-2C1A4C894E1E}" type="datetimeFigureOut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E0709-8032-4F3E-A041-680E7FBB13C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57117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3352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88944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97985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63825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626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9827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7482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9146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141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6839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4007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3247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0709-8032-4F3E-A041-680E7FBB13CC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538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D57ED5-9CB3-4471-9B6F-968F3C8F84E1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Forme libre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21BD6-09AD-4CE8-91E4-0CCB39C35B1C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Forme libre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3" name="Espace réservé a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5012" y="3505200"/>
            <a:ext cx="753655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77B77F-91DD-4C26-904A-477D7569DB10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1" name="Forme libre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4" name="Zone de texte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fr-FR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Zone de texte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fr-FR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rtlCol="0" anchor="b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B576B8-8ED3-45F8-A9CD-F28881F0C374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Forme libre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Carte d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1" name="Espace réservé a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911E0-6481-4779-BFDD-376D075B4423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1" name="Forme libre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7" name="Zone de texte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fr-FR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Zone de texte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fr-FR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rtlCol="0" anchor="ctr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9C6408-3BC8-40DF-BC19-0E01079E3CE3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Forme libre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489E5-EE2A-4D3B-B34D-823A7028B4FB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8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rtlCol="0" anchor="ctr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2589212" y="627405"/>
            <a:ext cx="6477000" cy="5283817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123ACB-C9EE-4C9E-B8CE-AAAC5E9A0232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8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contenu 2"/>
          <p:cNvSpPr>
            <a:spLocks noGrp="1"/>
          </p:cNvSpPr>
          <p:nvPr>
            <p:ph idx="1" hasCustomPrompt="1"/>
          </p:nvPr>
        </p:nvSpPr>
        <p:spPr>
          <a:xfrm>
            <a:off x="2589212" y="2133600"/>
            <a:ext cx="8915400" cy="3777622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60E4D8-56D9-4E46-AB44-CADDEB05CB81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8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589212" y="3530129"/>
            <a:ext cx="8915399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9CF87-C1F1-40D9-9D6B-15972AB0160A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Forme libre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2589212" y="2133600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190747" y="2126222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DDB20C-1774-4B16-9666-0BE66B3E81AC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0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2939373" y="1972703"/>
            <a:ext cx="3992732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589212" y="2548966"/>
            <a:ext cx="4342893" cy="3354060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a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7506629" y="1969475"/>
            <a:ext cx="399900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 5"/>
          <p:cNvSpPr>
            <a:spLocks noGrp="1"/>
          </p:cNvSpPr>
          <p:nvPr>
            <p:ph sz="quarter" idx="4" hasCustomPrompt="1"/>
          </p:nvPr>
        </p:nvSpPr>
        <p:spPr>
          <a:xfrm>
            <a:off x="7166957" y="2545738"/>
            <a:ext cx="4338674" cy="3354060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à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37DF42-8FE2-4196-B087-A644399BE082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8" name="Espace réservé a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2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à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F14278-47B3-4AF1-B425-FB0B9F1A0E06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4" name="Espace réservé a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AA5441-00F0-4727-A8C3-46A783FC5724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3" name="Espace réservé a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rtlCol="0" anchor="b"/>
          <a:lstStyle>
            <a:lvl1pPr algn="l">
              <a:defRPr sz="20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323012" y="446088"/>
            <a:ext cx="5181600" cy="5414963"/>
          </a:xfrm>
        </p:spPr>
        <p:txBody>
          <a:bodyPr rtlCol="0" anchor="ctr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589212" y="1598613"/>
            <a:ext cx="3505199" cy="426243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32274E-A475-49B8-A4A0-80F13BCA3C3A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Forme libre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pour une 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589212" y="634965"/>
            <a:ext cx="8915400" cy="385497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367338"/>
            <a:ext cx="89154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CED46A-8872-470A-807E-03961E183B93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Forme libre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orme libre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orme libre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orme libre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orme libre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orme libre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orme libre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orme libre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orme libre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orme libre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orme libre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orme libre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orme libre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e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orme libre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orme libre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orme libre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orme libre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orme libre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orme libre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orme libre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orme libre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orme libre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orme libre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orme libre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orme libre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F2D40E6-123C-44C7-96E6-E5EB17E95AC5}" type="datetime1">
              <a:rPr lang="fr-FR" noProof="0" smtClean="0"/>
              <a:t>23/06/2021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9.jp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8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10.JP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9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1.jpg"/><Relationship Id="rId5" Type="http://schemas.openxmlformats.org/officeDocument/2006/relationships/tags" Target="../tags/tag111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3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3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4.jp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4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4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9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6.jp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5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9" Type="http://schemas.openxmlformats.org/officeDocument/2006/relationships/tags" Target="../tags/tag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7.jp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6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8.jp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7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375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369649" y="2490863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/>
                </a:solidFill>
              </a:rPr>
              <a:t>Ils nous </a:t>
            </a:r>
            <a:r>
              <a:rPr lang="en-US" sz="4400" b="1" dirty="0" err="1">
                <a:solidFill>
                  <a:schemeClr val="tx1"/>
                </a:solidFill>
              </a:rPr>
              <a:t>ont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fr-FR" sz="4400" b="1" dirty="0">
                <a:solidFill>
                  <a:schemeClr val="tx1"/>
                </a:solidFill>
              </a:rPr>
              <a:t>quittés depuis notre dernier Congrès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rcRect t="4596" b="4596"/>
          <a:stretch/>
        </p:blipFill>
        <p:spPr>
          <a:xfrm>
            <a:off x="4690219" y="9235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4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5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6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7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8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9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1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6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6840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83531" y="3544990"/>
            <a:ext cx="4484076" cy="31148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11 Octobre 2019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Michel CARON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Responsable du syndicat CGT des VRP</a:t>
            </a: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du Nord de la France,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 err="1">
                <a:solidFill>
                  <a:srgbClr val="FEFFFF"/>
                </a:solidFill>
              </a:rPr>
              <a:t>Trésorier</a:t>
            </a:r>
            <a:r>
              <a:rPr lang="en-US" sz="3100" dirty="0">
                <a:solidFill>
                  <a:srgbClr val="FEFFFF"/>
                </a:solidFill>
              </a:rPr>
              <a:t> </a:t>
            </a:r>
            <a:r>
              <a:rPr lang="en-US" sz="3100" dirty="0" err="1">
                <a:solidFill>
                  <a:srgbClr val="FEFFFF"/>
                </a:solidFill>
              </a:rPr>
              <a:t>Fédéral</a:t>
            </a:r>
            <a:r>
              <a:rPr lang="en-US" sz="3100" dirty="0">
                <a:solidFill>
                  <a:srgbClr val="FEFFFF"/>
                </a:solidFill>
              </a:rPr>
              <a:t> pendant 20 ans, 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Responsable du syndicat CGT VRP MIKO.</a:t>
            </a:r>
            <a:br>
              <a:rPr lang="en-US" sz="3100" dirty="0">
                <a:solidFill>
                  <a:srgbClr val="FEFFFF"/>
                </a:solidFill>
              </a:rPr>
            </a:br>
            <a:endParaRPr lang="en-US" sz="3100" dirty="0">
              <a:solidFill>
                <a:srgbClr val="FEFF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r="2" b="14189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07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9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0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1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3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4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5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6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8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21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2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3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4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5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6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7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8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9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0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1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2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6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38" name="Rectangle 237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0" name="Rectangle 239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F5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40279" y="3544990"/>
            <a:ext cx="3778870" cy="31148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11 mars 2021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Roger Michel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la CEF sortante,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du Bureau Fédéral sortant,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Ancien trésorier de la Fédération,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Secrétaire Général syndicat CGT VRP de LYON.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t="16818" r="1" b="22569"/>
          <a:stretch/>
        </p:blipFill>
        <p:spPr>
          <a:xfrm>
            <a:off x="4647353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3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07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9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0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1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3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4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5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6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7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8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21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2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3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4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5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6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7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8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9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0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1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2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6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38" name="Rectangle 237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0" name="Rectangle 239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F5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83531" y="3437952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chemeClr val="tx2"/>
                </a:solidFill>
              </a:rPr>
              <a:t>Ils resteront présents dans nos mémoires et dans nos coeurs.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70D173-6F58-4277-9991-F4EC7AB07D55}"/>
              </a:ext>
            </a:extLst>
          </p:cNvPr>
          <p:cNvSpPr txBox="1"/>
          <p:nvPr/>
        </p:nvSpPr>
        <p:spPr>
          <a:xfrm>
            <a:off x="4639732" y="1235902"/>
            <a:ext cx="75250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000" dirty="0">
              <a:latin typeface="Algerian" panose="04020705040A02060702" pitchFamily="82" charset="0"/>
            </a:endParaRPr>
          </a:p>
          <a:p>
            <a:endParaRPr lang="fr-FR" sz="2800" dirty="0">
              <a:latin typeface="Tunga" panose="020B0502040204020203" pitchFamily="34" charset="0"/>
              <a:cs typeface="Tunga" panose="020B0502040204020203" pitchFamily="34" charset="0"/>
            </a:endParaRPr>
          </a:p>
          <a:p>
            <a:r>
              <a:rPr lang="fr-FR" sz="5400" dirty="0">
                <a:latin typeface="Tunga" panose="020B0502040204020203" pitchFamily="34" charset="0"/>
                <a:cs typeface="Tunga" panose="020B0502040204020203" pitchFamily="34" charset="0"/>
              </a:rPr>
              <a:t>Continuer le combat syndical,</a:t>
            </a:r>
          </a:p>
          <a:p>
            <a:r>
              <a:rPr lang="fr-FR" sz="5400" dirty="0">
                <a:latin typeface="Tunga" panose="020B0502040204020203" pitchFamily="34" charset="0"/>
                <a:cs typeface="Tunga" panose="020B0502040204020203" pitchFamily="34" charset="0"/>
              </a:rPr>
              <a:t>c’est la meilleure façon </a:t>
            </a:r>
          </a:p>
          <a:p>
            <a:r>
              <a:rPr lang="fr-FR" sz="5400" dirty="0">
                <a:latin typeface="Tunga" panose="020B0502040204020203" pitchFamily="34" charset="0"/>
                <a:cs typeface="Tunga" panose="020B0502040204020203" pitchFamily="34" charset="0"/>
              </a:rPr>
              <a:t>de leur rendre hommage.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7321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4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5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6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7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8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9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1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6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6840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rcRect t="17902" b="17902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603723D-DE18-462B-99E8-647075ED2DED}"/>
              </a:ext>
            </a:extLst>
          </p:cNvPr>
          <p:cNvSpPr txBox="1"/>
          <p:nvPr/>
        </p:nvSpPr>
        <p:spPr>
          <a:xfrm>
            <a:off x="288915" y="3838097"/>
            <a:ext cx="61052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Musique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Nocturne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pour pianos N°20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 Frédéric CHOPIN</a:t>
            </a:r>
          </a:p>
        </p:txBody>
      </p:sp>
    </p:spTree>
    <p:extLst>
      <p:ext uri="{BB962C8B-B14F-4D97-AF65-F5344CB8AC3E}">
        <p14:creationId xmlns:p14="http://schemas.microsoft.com/office/powerpoint/2010/main" val="13412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52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3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4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5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7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8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9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0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1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2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3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7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2C2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40279" y="1795848"/>
            <a:ext cx="3778870" cy="42047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3 décembre 2017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Pierre OLLER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du Bureau Fédéral,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la CEF sortante, 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du syndicat CGT VRP de la </a:t>
            </a:r>
            <a:r>
              <a:rPr lang="en-US" sz="3100" dirty="0" err="1">
                <a:solidFill>
                  <a:srgbClr val="FEFFFF"/>
                </a:solidFill>
              </a:rPr>
              <a:t>région</a:t>
            </a:r>
            <a:r>
              <a:rPr lang="en-US" sz="3100" dirty="0">
                <a:solidFill>
                  <a:srgbClr val="FEFFFF"/>
                </a:solidFill>
              </a:rPr>
              <a:t> </a:t>
            </a:r>
            <a:r>
              <a:rPr lang="en-US" sz="3100" dirty="0" err="1">
                <a:solidFill>
                  <a:srgbClr val="FEFFFF"/>
                </a:solidFill>
              </a:rPr>
              <a:t>parisienne</a:t>
            </a:r>
            <a:r>
              <a:rPr lang="en-US" sz="3100" dirty="0">
                <a:solidFill>
                  <a:srgbClr val="FEFFFF"/>
                </a:solidFill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t="17877" r="-2" b="17876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6575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9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0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1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2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3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5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2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3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4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5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6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19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0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1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2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4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5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6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7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8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9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0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4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36" name="Rectangle 335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38" name="Rectangle 337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11039" y="1775841"/>
            <a:ext cx="5713058" cy="56586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Octobre 2017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b="1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Henri CROENNE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la CEF dans les années 1980,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Ancien membre de la CE UCR,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Syndicat CGT VRP KOMPASS,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l’UGICT CGT.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endParaRPr lang="en-US" sz="31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62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375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83532" y="1795849"/>
            <a:ext cx="4345532" cy="31148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22 Octobre 2017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Louis VIANNET </a:t>
            </a:r>
            <a:br>
              <a:rPr lang="en-US" sz="3100" b="1" dirty="0">
                <a:solidFill>
                  <a:srgbClr val="FEFFFF"/>
                </a:solidFill>
              </a:rPr>
            </a:br>
            <a:br>
              <a:rPr lang="en-US" sz="3100" b="1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Secrétaire Général de la CGT </a:t>
            </a: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de 1992 à 1999.</a:t>
            </a:r>
          </a:p>
        </p:txBody>
      </p:sp>
      <p:pic>
        <p:nvPicPr>
          <p:cNvPr id="9" name="Image 8" descr="Une image contenant personne, homme, aîné&#10;&#10;Description générée automatiquement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4574" r="4575" b="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52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3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4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5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7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8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9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0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1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2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3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7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2C2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40279" y="1795848"/>
            <a:ext cx="4133942" cy="43228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Janvier 2018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Pierre GUEGUEN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du Bureau Fédéral dans les années 1960,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Ancien Secrétaire Général de la Chambre syndicale de la </a:t>
            </a:r>
            <a:r>
              <a:rPr lang="en-US" sz="3100" dirty="0" err="1">
                <a:solidFill>
                  <a:srgbClr val="FEFFFF"/>
                </a:solidFill>
              </a:rPr>
              <a:t>région</a:t>
            </a:r>
            <a:r>
              <a:rPr lang="en-US" sz="3100" dirty="0">
                <a:solidFill>
                  <a:srgbClr val="FEFFFF"/>
                </a:solidFill>
              </a:rPr>
              <a:t> </a:t>
            </a:r>
            <a:r>
              <a:rPr lang="en-US" sz="3100" dirty="0" err="1">
                <a:solidFill>
                  <a:srgbClr val="FEFFFF"/>
                </a:solidFill>
              </a:rPr>
              <a:t>parisienne</a:t>
            </a:r>
            <a:r>
              <a:rPr lang="en-US" sz="3100" dirty="0">
                <a:solidFill>
                  <a:srgbClr val="FEFFFF"/>
                </a:solidFill>
              </a:rPr>
              <a:t> (1968).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45144" t="67773" r="6536" b="7404"/>
          <a:stretch/>
        </p:blipFill>
        <p:spPr>
          <a:xfrm>
            <a:off x="5340855" y="984738"/>
            <a:ext cx="6140858" cy="44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4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5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6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7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8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9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1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6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6840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74387" y="3502666"/>
            <a:ext cx="4484076" cy="31148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Juin 2018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Gaston  CARON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Responsable du syndicat CGT des VRP</a:t>
            </a: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du VAR,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Syndicat CGT VRP </a:t>
            </a: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HENRI MAIRE,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Ancien membre de la CEF.</a:t>
            </a:r>
            <a:br>
              <a:rPr lang="en-US" sz="3100" dirty="0">
                <a:solidFill>
                  <a:srgbClr val="FEFFFF"/>
                </a:solidFill>
              </a:rPr>
            </a:br>
            <a:endParaRPr lang="en-US" sz="3100" dirty="0">
              <a:solidFill>
                <a:srgbClr val="FE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77A31F-923E-44D1-BD8A-49BBAA730DA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6767" t="3333" r="69236" b="73815"/>
          <a:stretch/>
        </p:blipFill>
        <p:spPr>
          <a:xfrm>
            <a:off x="6890327" y="1289205"/>
            <a:ext cx="3454400" cy="46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3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15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6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7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8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9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1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2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3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4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6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80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1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2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3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4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5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6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7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8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9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1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5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824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391" y="10"/>
            <a:ext cx="3972998" cy="674203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Août 2018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Pierrette THURMEAU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la Commission Financière dans les années 1990,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du syndicat CGT VRP de la  </a:t>
            </a:r>
            <a:r>
              <a:rPr lang="en-US" sz="3100" dirty="0" err="1">
                <a:solidFill>
                  <a:srgbClr val="FEFFFF"/>
                </a:solidFill>
              </a:rPr>
              <a:t>région</a:t>
            </a:r>
            <a:r>
              <a:rPr lang="en-US" sz="3100" dirty="0">
                <a:solidFill>
                  <a:srgbClr val="FEFFFF"/>
                </a:solidFill>
              </a:rPr>
              <a:t> </a:t>
            </a:r>
            <a:r>
              <a:rPr lang="en-US" sz="3100" dirty="0" err="1">
                <a:solidFill>
                  <a:srgbClr val="FEFFFF"/>
                </a:solidFill>
              </a:rPr>
              <a:t>parisienne</a:t>
            </a:r>
            <a:r>
              <a:rPr lang="en-US" sz="3100" dirty="0">
                <a:solidFill>
                  <a:srgbClr val="FEFFFF"/>
                </a:solidFill>
              </a:rPr>
              <a:t>.</a:t>
            </a:r>
            <a:br>
              <a:rPr lang="en-US" sz="3100" dirty="0">
                <a:solidFill>
                  <a:srgbClr val="FEFFFF"/>
                </a:solidFill>
              </a:rPr>
            </a:br>
            <a:endParaRPr lang="en-US" sz="3100" dirty="0">
              <a:solidFill>
                <a:srgbClr val="FEFF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12558" r="12557" b="-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65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6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7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8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9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0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1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2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3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4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5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6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79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0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1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2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3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4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5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6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7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8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9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0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92" name="Rectangle 291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4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96" name="Rectangle 295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8" name="Rectangle 297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56B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40279" y="1795848"/>
            <a:ext cx="3778870" cy="39720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Août  2018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Robert MATHON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Ancien Président  de  la CFC,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la Commission Executive du syndicat CGT VRP de la </a:t>
            </a:r>
            <a:r>
              <a:rPr lang="en-US" sz="3100" dirty="0" err="1">
                <a:solidFill>
                  <a:srgbClr val="FEFFFF"/>
                </a:solidFill>
              </a:rPr>
              <a:t>région</a:t>
            </a:r>
            <a:r>
              <a:rPr lang="en-US" sz="3100" dirty="0">
                <a:solidFill>
                  <a:srgbClr val="FEFFFF"/>
                </a:solidFill>
              </a:rPr>
              <a:t> </a:t>
            </a:r>
            <a:r>
              <a:rPr lang="en-US" sz="3100" dirty="0" err="1">
                <a:solidFill>
                  <a:srgbClr val="FEFFFF"/>
                </a:solidFill>
              </a:rPr>
              <a:t>parisienne</a:t>
            </a:r>
            <a:r>
              <a:rPr lang="en-US" sz="3100" dirty="0">
                <a:solidFill>
                  <a:srgbClr val="FEFFFF"/>
                </a:solidFill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3959" r="20882" b="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2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B28271E-9555-42CD-BD73-34342E2C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9" name="Freeform 11">
              <a:extLst>
                <a:ext uri="{FF2B5EF4-FFF2-40B4-BE49-F238E27FC236}">
                  <a16:creationId xmlns:a16="http://schemas.microsoft.com/office/drawing/2014/main" id="{6BD4240E-6DDD-4EE5-A78F-73FA03FFB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0" name="Freeform 12">
              <a:extLst>
                <a:ext uri="{FF2B5EF4-FFF2-40B4-BE49-F238E27FC236}">
                  <a16:creationId xmlns:a16="http://schemas.microsoft.com/office/drawing/2014/main" id="{EF140C05-5A32-4121-BA59-39C09D218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1" name="Freeform 13">
              <a:extLst>
                <a:ext uri="{FF2B5EF4-FFF2-40B4-BE49-F238E27FC236}">
                  <a16:creationId xmlns:a16="http://schemas.microsoft.com/office/drawing/2014/main" id="{22E56440-2EF9-456B-A139-1EE8EAD95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2" name="Freeform 14">
              <a:extLst>
                <a:ext uri="{FF2B5EF4-FFF2-40B4-BE49-F238E27FC236}">
                  <a16:creationId xmlns:a16="http://schemas.microsoft.com/office/drawing/2014/main" id="{B9475300-3C94-4891-8DC1-32A481BC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3" name="Freeform 15">
              <a:extLst>
                <a:ext uri="{FF2B5EF4-FFF2-40B4-BE49-F238E27FC236}">
                  <a16:creationId xmlns:a16="http://schemas.microsoft.com/office/drawing/2014/main" id="{1CFB1402-A2ED-4D11-874C-0AB6FF4D2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E0FE3BE1-58D7-46C0-AE4E-B1754389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5" name="Freeform 17">
              <a:extLst>
                <a:ext uri="{FF2B5EF4-FFF2-40B4-BE49-F238E27FC236}">
                  <a16:creationId xmlns:a16="http://schemas.microsoft.com/office/drawing/2014/main" id="{4498F76B-1EB5-4825-B5A5-B67DD6F8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2" name="Freeform 18">
              <a:extLst>
                <a:ext uri="{FF2B5EF4-FFF2-40B4-BE49-F238E27FC236}">
                  <a16:creationId xmlns:a16="http://schemas.microsoft.com/office/drawing/2014/main" id="{7E7BF4CC-6307-4B94-9A6F-13CE0FA3B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3" name="Freeform 19">
              <a:extLst>
                <a:ext uri="{FF2B5EF4-FFF2-40B4-BE49-F238E27FC236}">
                  <a16:creationId xmlns:a16="http://schemas.microsoft.com/office/drawing/2014/main" id="{EF0043F8-898A-4BEE-8EFB-902C0EF25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4" name="Freeform 20">
              <a:extLst>
                <a:ext uri="{FF2B5EF4-FFF2-40B4-BE49-F238E27FC236}">
                  <a16:creationId xmlns:a16="http://schemas.microsoft.com/office/drawing/2014/main" id="{CE793A4A-9FAE-4C74-904A-E586185E0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5" name="Freeform 21">
              <a:extLst>
                <a:ext uri="{FF2B5EF4-FFF2-40B4-BE49-F238E27FC236}">
                  <a16:creationId xmlns:a16="http://schemas.microsoft.com/office/drawing/2014/main" id="{4DBD540B-DF85-4B25-899B-35EC608D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6" name="Freeform 22">
              <a:extLst>
                <a:ext uri="{FF2B5EF4-FFF2-40B4-BE49-F238E27FC236}">
                  <a16:creationId xmlns:a16="http://schemas.microsoft.com/office/drawing/2014/main" id="{3753F73A-23B3-4FAA-A620-BD721A12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8267D78B-5467-413E-AA16-317DC14D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19" name="Freeform 27">
              <a:extLst>
                <a:ext uri="{FF2B5EF4-FFF2-40B4-BE49-F238E27FC236}">
                  <a16:creationId xmlns:a16="http://schemas.microsoft.com/office/drawing/2014/main" id="{DB4FB125-4A45-46ED-BB4C-57BB75D98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0" name="Freeform 28">
              <a:extLst>
                <a:ext uri="{FF2B5EF4-FFF2-40B4-BE49-F238E27FC236}">
                  <a16:creationId xmlns:a16="http://schemas.microsoft.com/office/drawing/2014/main" id="{E3598A84-A979-4879-8893-B8318DCE6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1" name="Freeform 29">
              <a:extLst>
                <a:ext uri="{FF2B5EF4-FFF2-40B4-BE49-F238E27FC236}">
                  <a16:creationId xmlns:a16="http://schemas.microsoft.com/office/drawing/2014/main" id="{112EB207-FB2F-4573-8255-F21ADC664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2" name="Freeform 30">
              <a:extLst>
                <a:ext uri="{FF2B5EF4-FFF2-40B4-BE49-F238E27FC236}">
                  <a16:creationId xmlns:a16="http://schemas.microsoft.com/office/drawing/2014/main" id="{A3484ADB-0708-464C-8AED-81B67BE55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1266C770-33FF-4943-AACF-26ABEE31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4" name="Freeform 32">
              <a:extLst>
                <a:ext uri="{FF2B5EF4-FFF2-40B4-BE49-F238E27FC236}">
                  <a16:creationId xmlns:a16="http://schemas.microsoft.com/office/drawing/2014/main" id="{C2F7E316-AFCD-45C6-B641-0EBDF4737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5" name="Freeform 33">
              <a:extLst>
                <a:ext uri="{FF2B5EF4-FFF2-40B4-BE49-F238E27FC236}">
                  <a16:creationId xmlns:a16="http://schemas.microsoft.com/office/drawing/2014/main" id="{CF53548F-37E3-4E7B-96DD-FDB6DB7C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6" name="Freeform 34">
              <a:extLst>
                <a:ext uri="{FF2B5EF4-FFF2-40B4-BE49-F238E27FC236}">
                  <a16:creationId xmlns:a16="http://schemas.microsoft.com/office/drawing/2014/main" id="{15551288-4951-4542-8F8C-47E81FEE2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7" name="Freeform 35">
              <a:extLst>
                <a:ext uri="{FF2B5EF4-FFF2-40B4-BE49-F238E27FC236}">
                  <a16:creationId xmlns:a16="http://schemas.microsoft.com/office/drawing/2014/main" id="{F7A81699-A895-4857-971F-AF0BB39B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8" name="Freeform 36">
              <a:extLst>
                <a:ext uri="{FF2B5EF4-FFF2-40B4-BE49-F238E27FC236}">
                  <a16:creationId xmlns:a16="http://schemas.microsoft.com/office/drawing/2014/main" id="{0FB9E957-B609-48F1-A907-D42E8CC60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9" name="Freeform 37">
              <a:extLst>
                <a:ext uri="{FF2B5EF4-FFF2-40B4-BE49-F238E27FC236}">
                  <a16:creationId xmlns:a16="http://schemas.microsoft.com/office/drawing/2014/main" id="{1DB202BD-DA2A-42A1-979D-E66957BD0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0" name="Freeform 38">
              <a:extLst>
                <a:ext uri="{FF2B5EF4-FFF2-40B4-BE49-F238E27FC236}">
                  <a16:creationId xmlns:a16="http://schemas.microsoft.com/office/drawing/2014/main" id="{B56C813B-29AB-460E-A49D-A44263DBD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2C63E57-6267-4B3F-B340-7BB32196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4" name="Freeform 6">
            <a:extLst>
              <a:ext uri="{FF2B5EF4-FFF2-40B4-BE49-F238E27FC236}">
                <a16:creationId xmlns:a16="http://schemas.microsoft.com/office/drawing/2014/main" id="{2A337B9A-DE2D-4671-B699-5EDA7354E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36" name="Rectangle 335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38" name="Rectangle 337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84779" y="1217745"/>
            <a:ext cx="4014943" cy="4663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EFFFF"/>
                </a:solidFill>
              </a:rPr>
              <a:t>Novembre 2018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b="1" dirty="0">
                <a:solidFill>
                  <a:srgbClr val="FEFFFF"/>
                </a:solidFill>
              </a:rPr>
              <a:t>Yvette LACASSAGNE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Membre de la CEF de 1974 à 1995,</a:t>
            </a:r>
            <a:br>
              <a:rPr lang="en-US" sz="3100" dirty="0">
                <a:solidFill>
                  <a:srgbClr val="FEFFFF"/>
                </a:solidFill>
              </a:rPr>
            </a:br>
            <a:br>
              <a:rPr lang="en-US" sz="3100" dirty="0">
                <a:solidFill>
                  <a:srgbClr val="FEFFFF"/>
                </a:solidFill>
              </a:rPr>
            </a:br>
            <a:r>
              <a:rPr lang="en-US" sz="3100" dirty="0">
                <a:solidFill>
                  <a:srgbClr val="FEFFFF"/>
                </a:solidFill>
              </a:rPr>
              <a:t>Secrétaire Générale du syndicat CGT VRP de Toulouse.</a:t>
            </a:r>
            <a:br>
              <a:rPr lang="en-US" sz="3100" dirty="0">
                <a:solidFill>
                  <a:srgbClr val="FEFFFF"/>
                </a:solidFill>
              </a:rPr>
            </a:br>
            <a:endParaRPr lang="en-US" sz="3100" dirty="0">
              <a:solidFill>
                <a:srgbClr val="FEFF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FF922C-96F0-4AA0-9B2C-E6B584F7B6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16839" t="10696" r="15544" b="45199"/>
          <a:stretch/>
        </p:blipFill>
        <p:spPr>
          <a:xfrm>
            <a:off x="6079129" y="999284"/>
            <a:ext cx="5106572" cy="470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Volute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B8F5F2-61AB-4CE6-A5E3-F34B87B0EE4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575CB40-8686-4C48-810A-C2974D3D3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7C3E52-A0B1-49C0-88BD-66B715EE8B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Préparation d’un événement - Conception Volute</Template>
  <TotalTime>1545</TotalTime>
  <Words>395</Words>
  <Application>Microsoft Office PowerPoint</Application>
  <PresentationFormat>Grand écran</PresentationFormat>
  <Paragraphs>34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Algerian</vt:lpstr>
      <vt:lpstr>Arial</vt:lpstr>
      <vt:lpstr>Calibri</vt:lpstr>
      <vt:lpstr>Century Gothic</vt:lpstr>
      <vt:lpstr>Tunga</vt:lpstr>
      <vt:lpstr>Wingdings 3</vt:lpstr>
      <vt:lpstr>Volute</vt:lpstr>
      <vt:lpstr>Ils nous ont quittés depuis notre dernier Congrès</vt:lpstr>
      <vt:lpstr>3 décembre 2017  Pierre OLLER  Membre du Bureau Fédéral,  Membre de la CEF sortante,   Membre du syndicat CGT VRP de la région parisienne.</vt:lpstr>
      <vt:lpstr>Octobre 2017  Henri CROENNE  Membre de la CEF dans les années 1980,  Ancien membre de la CE UCR,  Syndicat CGT VRP KOMPASS,  Membre de l’UGICT CGT.    </vt:lpstr>
      <vt:lpstr>22 Octobre 2017  Louis VIANNET    Secrétaire Général de la CGT  de 1992 à 1999.</vt:lpstr>
      <vt:lpstr>Janvier 2018  Pierre GUEGUEN  Membre du Bureau Fédéral dans les années 1960,  Ancien Secrétaire Général de la Chambre syndicale de la région parisienne (1968). </vt:lpstr>
      <vt:lpstr>Juin 2018  Gaston  CARON  Responsable du syndicat CGT des VRP du VAR,  Syndicat CGT VRP  HENRI MAIRE,  Ancien membre de la CEF. </vt:lpstr>
      <vt:lpstr>Août 2018  Pierrette THURMEAU  Membre de la Commission Financière dans les années 1990,  Membre du syndicat CGT VRP de la  région parisienne. </vt:lpstr>
      <vt:lpstr>Août  2018  Robert MATHON  Ancien Président  de  la CFC,  Membre de la Commission Executive du syndicat CGT VRP de la région parisienne.</vt:lpstr>
      <vt:lpstr>Novembre 2018  Yvette LACASSAGNE  Membre de la CEF de 1974 à 1995,  Secrétaire Générale du syndicat CGT VRP de Toulouse. </vt:lpstr>
      <vt:lpstr>11 Octobre 2019  Michel CARON  Responsable du syndicat CGT des VRP du Nord de la France,  Trésorier Fédéral pendant 20 ans,   Responsable du syndicat CGT VRP MIKO. </vt:lpstr>
      <vt:lpstr>11 mars 2021  Roger Michel  Membre de la CEF sortante,  Membre du Bureau Fédéral sortant,  Ancien trésorier de la Fédération,  Secrétaire Général syndicat CGT VRP de LYON.</vt:lpstr>
      <vt:lpstr>Ils resteront présents dans nos mémoires et dans nos coeurs.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nous ont quittés depuis notre dernier congrès</dc:title>
  <dc:creator>herve delattre</dc:creator>
  <cp:lastModifiedBy>herve delattre</cp:lastModifiedBy>
  <cp:revision>23</cp:revision>
  <dcterms:created xsi:type="dcterms:W3CDTF">2021-06-10T08:35:26Z</dcterms:created>
  <dcterms:modified xsi:type="dcterms:W3CDTF">2021-06-23T09:31:41Z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